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24"/>
  </p:notesMasterIdLst>
  <p:sldIdLst>
    <p:sldId id="493" r:id="rId2"/>
    <p:sldId id="351" r:id="rId3"/>
    <p:sldId id="458" r:id="rId4"/>
    <p:sldId id="460" r:id="rId5"/>
    <p:sldId id="474" r:id="rId6"/>
    <p:sldId id="471" r:id="rId7"/>
    <p:sldId id="468" r:id="rId8"/>
    <p:sldId id="472" r:id="rId9"/>
    <p:sldId id="481" r:id="rId10"/>
    <p:sldId id="462" r:id="rId11"/>
    <p:sldId id="486" r:id="rId12"/>
    <p:sldId id="475" r:id="rId13"/>
    <p:sldId id="432" r:id="rId14"/>
    <p:sldId id="435" r:id="rId15"/>
    <p:sldId id="439" r:id="rId16"/>
    <p:sldId id="448" r:id="rId17"/>
    <p:sldId id="488" r:id="rId18"/>
    <p:sldId id="490" r:id="rId19"/>
    <p:sldId id="483" r:id="rId20"/>
    <p:sldId id="495" r:id="rId21"/>
    <p:sldId id="476" r:id="rId22"/>
    <p:sldId id="494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ier, Steven (smeier@uidaho.edu)" initials="MS(" lastIdx="1" clrIdx="0">
    <p:extLst>
      <p:ext uri="{19B8F6BF-5375-455C-9EA6-DF929625EA0E}">
        <p15:presenceInfo xmlns:p15="http://schemas.microsoft.com/office/powerpoint/2012/main" userId="Meier, Steven (smeier@uidaho.edu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11"/>
    <a:srgbClr val="FF3300"/>
    <a:srgbClr val="282560"/>
    <a:srgbClr val="FFC000"/>
    <a:srgbClr val="00B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78A8D-F0B6-46A7-81DC-BA05900D9E81}" v="1" dt="2021-03-09T13:24:56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68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72"/>
    </p:cViewPr>
  </p:sorterViewPr>
  <p:notesViewPr>
    <p:cSldViewPr snapToGrid="0">
      <p:cViewPr varScale="1">
        <p:scale>
          <a:sx n="124" d="100"/>
          <a:sy n="124" d="100"/>
        </p:scale>
        <p:origin x="495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2E025C8-9171-424B-878D-32136D3313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16C945-62F9-433A-B086-8831B36131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solidFill>
                  <a:schemeClr val="bg1"/>
                </a:solidFill>
              </a:rPr>
              <a:t> It's important to recognize that effective membership billing plays a pivotal role in retention, directly influencing membership growth </a:t>
            </a:r>
            <a:r>
              <a:rPr lang="en-US" dirty="0">
                <a:solidFill>
                  <a:schemeClr val="bg1"/>
                </a:solidFill>
              </a:rPr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193CD-71E4-4A66-A82D-BD4A7BD01E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solidFill>
                  <a:schemeClr val="bg1"/>
                </a:solidFill>
              </a:rPr>
              <a:t> It's important to recognize that effective membership billing plays a pivotal role in retention, directly influencing membership growth </a:t>
            </a:r>
            <a:r>
              <a:rPr lang="en-US" dirty="0">
                <a:solidFill>
                  <a:schemeClr val="bg1"/>
                </a:solidFill>
              </a:rPr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193CD-71E4-4A66-A82D-BD4A7BD01EC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3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FFC00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42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99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872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55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0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22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B9196-D544-4F90-B91B-02417F2993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9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582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45588"/>
            <a:ext cx="5157787" cy="9850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969500"/>
            <a:ext cx="5157787" cy="44051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5588"/>
            <a:ext cx="5183188" cy="9850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69500"/>
            <a:ext cx="5183188" cy="44051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79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38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37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0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33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7909"/>
            <a:ext cx="10515600" cy="4949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42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6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FFC000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rtualmanuals.elks.org/membership-guid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ks.org/clms2web/osg.cf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hl2LFFVgLs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hl2LFFVgLs?feature=oembed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manuals.elks.org/zoom-webinars/" TargetMode="External"/><Relationship Id="rId7" Type="http://schemas.openxmlformats.org/officeDocument/2006/relationships/hyperlink" Target="https://virtualmanuals.elks.org/" TargetMode="External"/><Relationship Id="rId2" Type="http://schemas.openxmlformats.org/officeDocument/2006/relationships/hyperlink" Target="https://virtualmanuals.elks.org/membership-gui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Video%20Footage%20of%20Groundwater%20Team" TargetMode="External"/><Relationship Id="rId5" Type="http://schemas.openxmlformats.org/officeDocument/2006/relationships/hyperlink" Target="https://virtualmanuals.elks.org/shareables/" TargetMode="External"/><Relationship Id="rId4" Type="http://schemas.openxmlformats.org/officeDocument/2006/relationships/hyperlink" Target="https://virtualmanuals.elks.org/marketing-guid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lks.org/grandlodge/manuals/downloadPDF.cfm?thepdfID=8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5gOc-cGo4?si=tN32XDc7TvQgg9gf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T5gOc-cGo4?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D211"/>
                </a:solidFill>
                <a:effectLst>
                  <a:outerShdw blurRad="241300" dist="50800" dir="5400000" algn="ctr" rotWithShape="0">
                    <a:schemeClr val="tx1"/>
                  </a:outerShdw>
                </a:effectLst>
              </a:rPr>
              <a:t>Elks Marketing and Membership</a:t>
            </a:r>
            <a:br>
              <a:rPr lang="en-US" dirty="0">
                <a:solidFill>
                  <a:srgbClr val="FFD211"/>
                </a:solidFill>
                <a:effectLst>
                  <a:outerShdw blurRad="241300" dist="50800" dir="5400000" algn="ctr" rotWithShape="0">
                    <a:schemeClr val="tx1"/>
                  </a:outerShdw>
                </a:effectLst>
              </a:rPr>
            </a:br>
            <a:r>
              <a:rPr lang="en-US" dirty="0">
                <a:solidFill>
                  <a:srgbClr val="FFD211"/>
                </a:solidFill>
                <a:effectLst>
                  <a:outerShdw blurRad="241300" dist="50800" dir="5400000" algn="ctr" rotWithShape="0">
                    <a:schemeClr val="tx1"/>
                  </a:outerShdw>
                </a:effectLst>
              </a:rPr>
              <a:t>2024-2025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8FDFF3-0F2F-476D-8A60-E80188BC52F1}"/>
              </a:ext>
            </a:extLst>
          </p:cNvPr>
          <p:cNvSpPr txBox="1">
            <a:spLocks/>
          </p:cNvSpPr>
          <p:nvPr/>
        </p:nvSpPr>
        <p:spPr>
          <a:xfrm>
            <a:off x="439304" y="2718165"/>
            <a:ext cx="11262590" cy="912539"/>
          </a:xfrm>
          <a:prstGeom prst="rect">
            <a:avLst/>
          </a:prstGeom>
          <a:effectLst>
            <a:outerShdw blurRad="660400" dist="50800" dir="5400000" algn="ctr" rotWithShape="0">
              <a:schemeClr val="bg2">
                <a:lumMod val="50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FFD211"/>
              </a:solidFill>
              <a:effectLst>
                <a:outerShdw blurRad="2413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4022" y="3994802"/>
            <a:ext cx="921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October 18, 2024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4022" y="4602601"/>
            <a:ext cx="921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FD211"/>
                </a:solidFill>
              </a:rPr>
              <a:t>Rick </a:t>
            </a:r>
            <a:r>
              <a:rPr lang="en-US" sz="2800" b="1" dirty="0" err="1">
                <a:solidFill>
                  <a:srgbClr val="FFD211"/>
                </a:solidFill>
              </a:rPr>
              <a:t>Gathen</a:t>
            </a:r>
            <a:r>
              <a:rPr lang="en-US" sz="2800" b="1" dirty="0">
                <a:solidFill>
                  <a:srgbClr val="FFD211"/>
                </a:solidFill>
              </a:rPr>
              <a:t>, Manager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Grand Lodge Membership &amp; Marketing Manager</a:t>
            </a:r>
          </a:p>
        </p:txBody>
      </p:sp>
    </p:spTree>
    <p:extLst>
      <p:ext uri="{BB962C8B-B14F-4D97-AF65-F5344CB8AC3E}">
        <p14:creationId xmlns:p14="http://schemas.microsoft.com/office/powerpoint/2010/main" val="410291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42933" y="352743"/>
            <a:ext cx="10515600" cy="1033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Incentives to </a:t>
            </a:r>
            <a:r>
              <a:rPr lang="en-US" dirty="0">
                <a:solidFill>
                  <a:srgbClr val="FF3300"/>
                </a:solidFill>
              </a:rPr>
              <a:t>GROW</a:t>
            </a:r>
            <a:r>
              <a:rPr lang="en-US" dirty="0"/>
              <a:t> Membership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36951" y="1754552"/>
            <a:ext cx="2389372" cy="24324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</a:rPr>
              <a:t>Promote Top Recruiter Incentives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Recognition and rewards for lodges and individuals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65" y="1754552"/>
            <a:ext cx="3352868" cy="4470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62" y="1754552"/>
            <a:ext cx="4646371" cy="309913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6712161" y="4910943"/>
            <a:ext cx="4646371" cy="170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GER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3300"/>
                </a:solidFill>
              </a:rPr>
              <a:t>CHALLENGE</a:t>
            </a:r>
            <a:r>
              <a:rPr lang="en-US" sz="2800" b="1" dirty="0">
                <a:solidFill>
                  <a:srgbClr val="FFC000"/>
                </a:solidFill>
              </a:rPr>
              <a:t> Months (September &amp; October):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Encourage special initiations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42933" y="352743"/>
            <a:ext cx="10515600" cy="1033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Special </a:t>
            </a:r>
            <a:r>
              <a:rPr lang="en-US" dirty="0">
                <a:solidFill>
                  <a:srgbClr val="FF3300"/>
                </a:solidFill>
              </a:rPr>
              <a:t>CHALLENGE</a:t>
            </a:r>
            <a:r>
              <a:rPr lang="en-US" dirty="0"/>
              <a:t> Months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298644" y="3307294"/>
            <a:ext cx="4646371" cy="17039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</a:rPr>
              <a:t>State President </a:t>
            </a:r>
            <a:r>
              <a:rPr lang="en-US" sz="2800" b="1" dirty="0">
                <a:solidFill>
                  <a:srgbClr val="FF3300"/>
                </a:solidFill>
              </a:rPr>
              <a:t>CHALLENGE</a:t>
            </a:r>
            <a:r>
              <a:rPr lang="en-US" sz="2800" b="1" dirty="0">
                <a:solidFill>
                  <a:srgbClr val="FFC000"/>
                </a:solidFill>
              </a:rPr>
              <a:t> Months (November &amp; December):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Encourage special initiations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34" y="1537074"/>
            <a:ext cx="3936999" cy="50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7159" y="133004"/>
            <a:ext cx="10515600" cy="856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Membership </a:t>
            </a:r>
            <a:r>
              <a:rPr lang="en-US" dirty="0">
                <a:solidFill>
                  <a:srgbClr val="FF3300"/>
                </a:solidFill>
              </a:rPr>
              <a:t>RETENTION</a:t>
            </a:r>
            <a:r>
              <a:rPr lang="en-US" dirty="0"/>
              <a:t> Process</a:t>
            </a:r>
            <a:endParaRPr lang="en-US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10967"/>
          <a:stretch/>
        </p:blipFill>
        <p:spPr>
          <a:xfrm>
            <a:off x="291210" y="724102"/>
            <a:ext cx="8573228" cy="6133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57626" y="2017293"/>
            <a:ext cx="3063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Retention Timeline: </a:t>
            </a:r>
            <a:r>
              <a:rPr lang="en-US" dirty="0">
                <a:solidFill>
                  <a:schemeClr val="bg1"/>
                </a:solidFill>
              </a:rPr>
              <a:t>Guide lodges on communication touchpoints throughout the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Highlight key months (October, December, January) for calls and follow-ups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rgbClr val="FF3300"/>
                </a:solidFill>
              </a:rPr>
              <a:t>Tip: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rgbClr val="FFC000"/>
                </a:solidFill>
              </a:rPr>
              <a:t>Keep members engaged with events and activities that make them want to stay!</a:t>
            </a:r>
          </a:p>
        </p:txBody>
      </p:sp>
    </p:spTree>
    <p:extLst>
      <p:ext uri="{BB962C8B-B14F-4D97-AF65-F5344CB8AC3E}">
        <p14:creationId xmlns:p14="http://schemas.microsoft.com/office/powerpoint/2010/main" val="4060297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05CC27-80A2-ED9E-B3D8-3C45582E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029" y="1522529"/>
            <a:ext cx="7126664" cy="49302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Fast, effective, can be seen on multiple devices/platforms</a:t>
            </a:r>
          </a:p>
          <a:p>
            <a:pPr>
              <a:lnSpc>
                <a:spcPct val="90000"/>
              </a:lnSpc>
            </a:pPr>
            <a:r>
              <a:rPr lang="en-US" dirty="0"/>
              <a:t>Keep them brief and engaging: use a sharable to grab attention and text to provide information</a:t>
            </a:r>
          </a:p>
          <a:p>
            <a:r>
              <a:rPr lang="en-US" dirty="0"/>
              <a:t>Avoid sending too much content—focus on key updates</a:t>
            </a:r>
          </a:p>
          <a:p>
            <a:r>
              <a:rPr lang="en-US" dirty="0"/>
              <a:t>Can provide weekly updates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C000"/>
                </a:solidFill>
              </a:rPr>
              <a:t>Do not overuse for “Stuff” 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 descr="&lt;strong&gt;Email&lt;/strong&gt; 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4" y="1602557"/>
            <a:ext cx="3456504" cy="345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5544" y="5948000"/>
            <a:ext cx="10098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Effective Communication is </a:t>
            </a:r>
            <a:r>
              <a:rPr lang="en-US" sz="3200" b="1" i="1" dirty="0">
                <a:solidFill>
                  <a:srgbClr val="FF3300"/>
                </a:solidFill>
                <a:latin typeface="Franklin Gothic Book" panose="020B0503020102020204" pitchFamily="34" charset="0"/>
              </a:rPr>
              <a:t>CRITICAL</a:t>
            </a:r>
            <a:r>
              <a:rPr lang="en-US" sz="3200" b="1" i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to Reach Members!</a:t>
            </a:r>
            <a:endParaRPr lang="en-US" sz="3200" i="1" dirty="0">
              <a:latin typeface="Franklin Gothic Book" panose="020B05030201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159" y="364010"/>
            <a:ext cx="10515600" cy="889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Digital </a:t>
            </a:r>
            <a:r>
              <a:rPr lang="en-US" dirty="0">
                <a:solidFill>
                  <a:srgbClr val="FF3300"/>
                </a:solidFill>
              </a:rPr>
              <a:t>OUTREACH</a:t>
            </a:r>
            <a:r>
              <a:rPr lang="en-US" dirty="0"/>
              <a:t> Strategy - EMAIL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69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B1797-A418-E7BF-4BCF-E4F7383B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667509"/>
            <a:ext cx="6188189" cy="43950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Highly effective for reminders and personal connection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Keeps the member engaged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Lodges using the free MyElks app can increase engagement – enhances retention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close-up of a cell phone&#10;&#10;Description automatically generated">
            <a:extLst>
              <a:ext uri="{FF2B5EF4-FFF2-40B4-BE49-F238E27FC236}">
                <a16:creationId xmlns:a16="http://schemas.microsoft.com/office/drawing/2014/main" id="{E8883E88-1366-54D6-9F3B-A6D363AC94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927" r="-1" b="21918"/>
          <a:stretch/>
        </p:blipFill>
        <p:spPr>
          <a:xfrm>
            <a:off x="6493464" y="2921000"/>
            <a:ext cx="5698536" cy="3937000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95544" y="4553510"/>
            <a:ext cx="5941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Effective Communication is </a:t>
            </a:r>
            <a:r>
              <a:rPr lang="en-US" sz="3200" b="1" i="1" dirty="0">
                <a:solidFill>
                  <a:srgbClr val="FF3300"/>
                </a:solidFill>
                <a:latin typeface="Franklin Gothic Book" panose="020B0503020102020204" pitchFamily="34" charset="0"/>
              </a:rPr>
              <a:t>CRITICAL</a:t>
            </a:r>
            <a:r>
              <a:rPr lang="en-US" sz="3200" b="1" i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to Reach Members!</a:t>
            </a:r>
            <a:endParaRPr lang="en-US" sz="3200" i="1" dirty="0">
              <a:latin typeface="Franklin Gothic Book" panose="020B05030201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9700" y="364010"/>
            <a:ext cx="12052300" cy="889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Digital </a:t>
            </a:r>
            <a:r>
              <a:rPr lang="en-US" dirty="0">
                <a:solidFill>
                  <a:srgbClr val="FF3300"/>
                </a:solidFill>
              </a:rPr>
              <a:t>OUTREACH</a:t>
            </a:r>
            <a:r>
              <a:rPr lang="en-US" dirty="0"/>
              <a:t> Strategy - TEXTING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3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AC6E-BD54-541F-0829-AE187F45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Phone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B4F66-9723-F152-4817-A909B3F3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163302"/>
            <a:ext cx="11240599" cy="4195481"/>
          </a:xfrm>
        </p:spPr>
        <p:txBody>
          <a:bodyPr/>
          <a:lstStyle/>
          <a:p>
            <a:r>
              <a:rPr lang="en-US" dirty="0"/>
              <a:t>Go to after other techniques have not worked</a:t>
            </a:r>
          </a:p>
          <a:p>
            <a:r>
              <a:rPr lang="en-US" dirty="0"/>
              <a:t>Use scripts for phone calls to call members</a:t>
            </a:r>
          </a:p>
          <a:p>
            <a:pPr lvl="1"/>
            <a:r>
              <a:rPr lang="en-US" dirty="0"/>
              <a:t>Multiple types depending on whom you are calling</a:t>
            </a:r>
          </a:p>
          <a:p>
            <a:r>
              <a:rPr lang="en-US" dirty="0">
                <a:hlinkClick r:id="rId2"/>
              </a:rPr>
              <a:t>Membership Guide - Elks Lodge Membership &amp; Marketing Guides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266A4-7D34-3535-2E49-60FCCD687F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0782" y="3357618"/>
            <a:ext cx="6374011" cy="30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731520" y="1106898"/>
            <a:ext cx="8382000" cy="21340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September 18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Mailing</a:t>
            </a:r>
          </a:p>
          <a:p>
            <a:pPr lvl="1"/>
            <a:r>
              <a:rPr lang="en-US" sz="2500" dirty="0">
                <a:solidFill>
                  <a:schemeClr val="bg1"/>
                </a:solidFill>
              </a:rPr>
              <a:t>All Lodges Benefit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Encourages Reinstatement 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Provides a reminder of why dues are important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77" y="3240963"/>
            <a:ext cx="4578990" cy="3296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3240964"/>
            <a:ext cx="4578990" cy="3296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320" y="337457"/>
            <a:ext cx="91440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spcBef>
                <a:spcPct val="0"/>
              </a:spcBef>
            </a:pPr>
            <a:r>
              <a:rPr lang="en-US" sz="44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Delinquency </a:t>
            </a:r>
            <a:r>
              <a:rPr lang="en-US" sz="4400" b="1" dirty="0">
                <a:solidFill>
                  <a:srgbClr val="FF33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POST CARD </a:t>
            </a:r>
            <a:r>
              <a:rPr lang="en-US" sz="44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Mailing</a:t>
            </a:r>
          </a:p>
        </p:txBody>
      </p:sp>
    </p:spTree>
    <p:extLst>
      <p:ext uri="{BB962C8B-B14F-4D97-AF65-F5344CB8AC3E}">
        <p14:creationId xmlns:p14="http://schemas.microsoft.com/office/powerpoint/2010/main" val="379116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5320" y="337457"/>
            <a:ext cx="112014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US" sz="36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Tame the 3-Headed Dragon: Use </a:t>
            </a:r>
            <a:r>
              <a:rPr lang="en-US" sz="3600" b="1" dirty="0">
                <a:solidFill>
                  <a:srgbClr val="FF33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ADDRESS</a:t>
            </a:r>
            <a:r>
              <a:rPr lang="en-US" sz="36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 Technology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655319" y="1356280"/>
            <a:ext cx="10741429" cy="417999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Three-Tier Approach to Solid Address Management: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Address Element Correction (AEC)</a:t>
            </a:r>
          </a:p>
          <a:p>
            <a:pPr lvl="2"/>
            <a:r>
              <a:rPr lang="en-US" sz="25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Correct errors in address elements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Address Change Service (ACS)</a:t>
            </a:r>
          </a:p>
          <a:p>
            <a:pPr lvl="2"/>
            <a:r>
              <a:rPr lang="en-US" sz="25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Update addresses through change of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National Change of Address (NCOA)</a:t>
            </a:r>
          </a:p>
          <a:p>
            <a:pPr lvl="2"/>
            <a:r>
              <a:rPr lang="en-US" sz="25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Track members’ new addresses nationwide</a:t>
            </a:r>
          </a:p>
          <a:p>
            <a:pPr marL="0" indent="0">
              <a:buNone/>
            </a:pPr>
            <a:endParaRPr lang="en-US" sz="3600" b="1" dirty="0">
              <a:solidFill>
                <a:srgbClr val="FFC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Dive Deeper: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hlinkClick r:id="rId3"/>
              </a:rPr>
              <a:t>Learn About Address Management Tools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50" y="2265892"/>
            <a:ext cx="4280170" cy="42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5320" y="337457"/>
            <a:ext cx="112014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US" sz="40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National </a:t>
            </a:r>
            <a:r>
              <a:rPr lang="en-US" sz="4000" b="1" dirty="0">
                <a:solidFill>
                  <a:srgbClr val="FF0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BILLING</a:t>
            </a:r>
            <a:r>
              <a:rPr lang="en-US" sz="4000" b="1" dirty="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rPr>
              <a:t> Program Overview (Summary)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655320" y="1256527"/>
            <a:ext cx="9087196" cy="550172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Significant Lodge Savings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$0.73 to mail dues invoices via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USPS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vs. $0.40 per invoice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Billing Program savings is 54%, a no-brainer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Estimated savings in Lodge labor costs: 50-100 hours/year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Modern Approach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Paperless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Better reporting and tracking of payments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Easier follow-ups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 local by-law changes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Direct deposit to Lodge accounts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Payments go directly to the local Lodge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50" y="2129971"/>
            <a:ext cx="4777905" cy="47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91" y="170220"/>
            <a:ext cx="7739817" cy="64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0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DFF3-0F2F-476D-8A60-E80188BC5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166" y="292806"/>
            <a:ext cx="11262590" cy="1627434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Tackling </a:t>
            </a:r>
            <a:r>
              <a:rPr lang="en-US" sz="6000" b="1" dirty="0">
                <a:solidFill>
                  <a:srgbClr val="FF3300"/>
                </a:solidFill>
              </a:rPr>
              <a:t>DELINQUENCY</a:t>
            </a:r>
            <a:r>
              <a:rPr lang="en-US" sz="6000" b="1" dirty="0">
                <a:solidFill>
                  <a:srgbClr val="FFC000"/>
                </a:solidFill>
              </a:rPr>
              <a:t> </a:t>
            </a:r>
            <a:r>
              <a:rPr lang="en-US" sz="6000" dirty="0"/>
              <a:t>and Maximizing Membership </a:t>
            </a:r>
            <a:r>
              <a:rPr lang="en-US" sz="6000" dirty="0">
                <a:solidFill>
                  <a:srgbClr val="FF3300"/>
                </a:solidFill>
              </a:rPr>
              <a:t>GROWTH</a:t>
            </a:r>
            <a:endParaRPr lang="en-US" dirty="0">
              <a:solidFill>
                <a:srgbClr val="FF33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0726" y="1920240"/>
            <a:ext cx="5741469" cy="47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30122" y="5207774"/>
            <a:ext cx="10515600" cy="14381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hlinkClick r:id="rId3"/>
              </a:rPr>
              <a:t>Soar with 4 Video</a:t>
            </a:r>
            <a:endParaRPr lang="en-US" sz="4800" dirty="0"/>
          </a:p>
        </p:txBody>
      </p:sp>
      <p:pic>
        <p:nvPicPr>
          <p:cNvPr id="2" name="Online Media 1" title="SOAR with Four in 2024">
            <a:hlinkClick r:id="" action="ppaction://media"/>
            <a:extLst>
              <a:ext uri="{FF2B5EF4-FFF2-40B4-BE49-F238E27FC236}">
                <a16:creationId xmlns:a16="http://schemas.microsoft.com/office/drawing/2014/main" id="{5EA795BC-AC41-4600-8A7B-60B28B0407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2415" y="212125"/>
            <a:ext cx="11411633" cy="64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6235700" y="2514599"/>
            <a:ext cx="5435600" cy="2239407"/>
          </a:xfrm>
          <a:prstGeom prst="horizontalScroll">
            <a:avLst/>
          </a:prstGeom>
          <a:solidFill>
            <a:srgbClr val="FFC000"/>
          </a:solidFill>
          <a:ln w="12700" cap="rnd">
            <a:solidFill>
              <a:srgbClr val="FF33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7159" y="133003"/>
            <a:ext cx="10515600" cy="831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Resources for </a:t>
            </a:r>
            <a:r>
              <a:rPr lang="en-US" dirty="0">
                <a:solidFill>
                  <a:srgbClr val="FF3300"/>
                </a:solidFill>
              </a:rPr>
              <a:t>SUCCESS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4456" y="1208953"/>
            <a:ext cx="6937944" cy="5355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C000"/>
                </a:solidFill>
              </a:rPr>
              <a:t>Useful Tools for Membership Retention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Membership Guide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2"/>
              </a:rPr>
              <a:t>https://virtualmanuals.elks.org/membership-guide/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Watch Past Training Webinars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3"/>
              </a:rPr>
              <a:t>https://virtualmanuals.elks.org/zoom-webinars/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Marketing Tools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Marketing Guide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4"/>
              </a:rPr>
              <a:t>https://virtualmanuals.elks.org/marketing-guide/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Shareables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5"/>
              </a:rPr>
              <a:t>https://virtualmanuals.elks.org/shareables/</a:t>
            </a:r>
            <a:endParaRPr lang="en-US" sz="12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Mobile App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6" action="ppaction://hlinkfile"/>
              </a:rPr>
              <a:t>https://www.my-elks.com/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Virtual manuals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hlinkClick r:id="rId7"/>
              </a:rPr>
              <a:t>https://virtualmanuals.elks.org/</a:t>
            </a:r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4950" y="2940735"/>
            <a:ext cx="4718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282560"/>
                </a:solidFill>
              </a:rPr>
              <a:t>Don’t forget to join the Grand Lodge Marketing &amp; Membership Facebook Group</a:t>
            </a:r>
          </a:p>
        </p:txBody>
      </p:sp>
    </p:spTree>
    <p:extLst>
      <p:ext uri="{BB962C8B-B14F-4D97-AF65-F5344CB8AC3E}">
        <p14:creationId xmlns:p14="http://schemas.microsoft.com/office/powerpoint/2010/main" val="11138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36472" y="2623324"/>
            <a:ext cx="10515600" cy="14381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520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40410" y="271637"/>
            <a:ext cx="10515600" cy="750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Igniting the </a:t>
            </a:r>
            <a:r>
              <a:rPr lang="en-US" dirty="0">
                <a:solidFill>
                  <a:srgbClr val="FF3300"/>
                </a:solidFill>
              </a:rPr>
              <a:t>SPARK</a:t>
            </a:r>
            <a:r>
              <a:rPr lang="en-US" dirty="0"/>
              <a:t> in your Lodge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998209" y="2945298"/>
            <a:ext cx="5393691" cy="2997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/>
              <a:t>Last year we lost </a:t>
            </a:r>
            <a:r>
              <a:rPr lang="en-US" sz="4000" b="1" i="1" dirty="0">
                <a:solidFill>
                  <a:srgbClr val="FF3300"/>
                </a:solidFill>
              </a:rPr>
              <a:t>$1.1 million </a:t>
            </a:r>
            <a:r>
              <a:rPr lang="en-US" sz="4000" i="1" dirty="0"/>
              <a:t>in dues from </a:t>
            </a:r>
            <a:r>
              <a:rPr lang="en-US" sz="4000" b="1" i="1" dirty="0">
                <a:solidFill>
                  <a:srgbClr val="FF3300"/>
                </a:solidFill>
              </a:rPr>
              <a:t>11,000 members</a:t>
            </a:r>
            <a:r>
              <a:rPr lang="en-US" sz="4000" i="1" dirty="0"/>
              <a:t> left uninitiated!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40410" y="1206024"/>
            <a:ext cx="10756092" cy="1403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C000"/>
                </a:solidFill>
              </a:rPr>
              <a:t>Our Goal: </a:t>
            </a:r>
            <a:r>
              <a:rPr lang="en-US" sz="2800" dirty="0">
                <a:solidFill>
                  <a:schemeClr val="bg1"/>
                </a:solidFill>
              </a:rPr>
              <a:t>Use special initiations to grow membership and better tools to retain members and reduce dues delinquency with better dues payment options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Why it Matters: </a:t>
            </a:r>
            <a:r>
              <a:rPr lang="en-US" sz="2800" dirty="0">
                <a:solidFill>
                  <a:schemeClr val="bg1"/>
                </a:solidFill>
              </a:rPr>
              <a:t>Slow initiations and dues delinquency cost us revenue and weaken our community impact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40409" y="1851675"/>
            <a:ext cx="11116887" cy="1008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904" y="2693812"/>
            <a:ext cx="4941305" cy="41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22662" y="508390"/>
            <a:ext cx="10515600" cy="7481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3300"/>
                </a:solidFill>
              </a:rPr>
              <a:t>FAST-TRACK</a:t>
            </a:r>
            <a:r>
              <a:rPr lang="en-US" dirty="0"/>
              <a:t> Initiations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348672" y="1733200"/>
            <a:ext cx="6572596" cy="3724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200" b="1" dirty="0">
                <a:solidFill>
                  <a:srgbClr val="FFC000"/>
                </a:solidFill>
              </a:rPr>
              <a:t>Why Immediate Action Matters</a:t>
            </a:r>
          </a:p>
          <a:p>
            <a:pPr lvl="1"/>
            <a:r>
              <a:rPr lang="en-US" sz="10800" dirty="0">
                <a:solidFill>
                  <a:schemeClr val="bg1"/>
                </a:solidFill>
              </a:rPr>
              <a:t>Delays cost, increases membership growth and engagement</a:t>
            </a:r>
          </a:p>
          <a:p>
            <a:endParaRPr lang="en-US" sz="11200" dirty="0">
              <a:solidFill>
                <a:schemeClr val="bg1"/>
              </a:solidFill>
            </a:endParaRPr>
          </a:p>
          <a:p>
            <a:r>
              <a:rPr lang="en-US" sz="11200" b="1" dirty="0">
                <a:solidFill>
                  <a:srgbClr val="FFC000"/>
                </a:solidFill>
              </a:rPr>
              <a:t>Call to Action</a:t>
            </a:r>
            <a:endParaRPr lang="en-US" sz="11200" b="1" dirty="0">
              <a:solidFill>
                <a:schemeClr val="bg1"/>
              </a:solidFill>
            </a:endParaRPr>
          </a:p>
          <a:p>
            <a:pPr lvl="1"/>
            <a:r>
              <a:rPr lang="en-US" sz="10800" dirty="0">
                <a:solidFill>
                  <a:schemeClr val="bg1"/>
                </a:solidFill>
              </a:rPr>
              <a:t>Don’t keep candidates waiting; fast-track them into the Lodge</a:t>
            </a:r>
          </a:p>
          <a:p>
            <a:endParaRPr lang="en-US" sz="11200" dirty="0">
              <a:solidFill>
                <a:schemeClr val="bg1"/>
              </a:solidFill>
            </a:endParaRPr>
          </a:p>
          <a:p>
            <a:r>
              <a:rPr lang="en-US" sz="11200" dirty="0">
                <a:solidFill>
                  <a:schemeClr val="bg1"/>
                </a:solidFill>
              </a:rPr>
              <a:t>Successful Lodges are cutting the time a candidate waits to be initiated by holding special initiations.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5" y="1733200"/>
            <a:ext cx="4952359" cy="41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745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Your Lodge’s Secret </a:t>
            </a:r>
            <a:r>
              <a:rPr lang="en-US">
                <a:solidFill>
                  <a:srgbClr val="FF3300"/>
                </a:solidFill>
              </a:rPr>
              <a:t>WEAPON</a:t>
            </a:r>
            <a:r>
              <a:rPr lang="en-US"/>
              <a:t>: Statute 15.070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6471" y="1990293"/>
            <a:ext cx="6447634" cy="3288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6" y="1682285"/>
            <a:ext cx="4779024" cy="40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9053046" y="5122015"/>
            <a:ext cx="2734887" cy="686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FFC000"/>
                </a:solidFill>
                <a:hlinkClick r:id="rId2"/>
              </a:rPr>
              <a:t>Read the newly updated Investigation Manual</a:t>
            </a:r>
            <a:endParaRPr lang="en-US" sz="1800" b="1" dirty="0">
              <a:solidFill>
                <a:srgbClr val="FFC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0410" y="271637"/>
            <a:ext cx="10515600" cy="750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3 Simple Steps to </a:t>
            </a:r>
            <a:r>
              <a:rPr lang="en-US" dirty="0">
                <a:solidFill>
                  <a:srgbClr val="FF3300"/>
                </a:solidFill>
              </a:rPr>
              <a:t>SPECIAL</a:t>
            </a:r>
            <a:r>
              <a:rPr lang="en-US" dirty="0"/>
              <a:t> Initiations</a:t>
            </a:r>
          </a:p>
        </p:txBody>
      </p:sp>
      <p:pic>
        <p:nvPicPr>
          <p:cNvPr id="2" name="Picture 1" descr="&lt;strong&gt;Learn More&lt;/strong&gt; Button PNG Transparent Images - PNG All">
            <a:hlinkClick r:id="rId2"/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53" y="5808851"/>
            <a:ext cx="1902672" cy="535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78" y="1084343"/>
            <a:ext cx="8974410" cy="5048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65246" y="4991386"/>
            <a:ext cx="2894454" cy="15506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2039" y="1830972"/>
            <a:ext cx="4042379" cy="3383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84" y="1830972"/>
            <a:ext cx="4035911" cy="3383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30971"/>
            <a:ext cx="4114912" cy="33832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0784" y="497133"/>
            <a:ext cx="10515600" cy="750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Targeted </a:t>
            </a:r>
            <a:r>
              <a:rPr lang="en-US" dirty="0">
                <a:solidFill>
                  <a:srgbClr val="FF3300"/>
                </a:solidFill>
              </a:rPr>
              <a:t>SOCIAL</a:t>
            </a:r>
            <a:r>
              <a:rPr lang="en-US" dirty="0"/>
              <a:t> Media Campaigns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99504" y="5514614"/>
            <a:ext cx="10778160" cy="464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C000"/>
                </a:solidFill>
              </a:rPr>
              <a:t>Targeted social media posts </a:t>
            </a:r>
            <a:r>
              <a:rPr lang="en-US" sz="3600" b="1" dirty="0">
                <a:solidFill>
                  <a:srgbClr val="FF3300"/>
                </a:solidFill>
              </a:rPr>
              <a:t>ENCOURAGE</a:t>
            </a:r>
            <a:r>
              <a:rPr lang="en-US" sz="3600" b="1" dirty="0">
                <a:solidFill>
                  <a:srgbClr val="FFC000"/>
                </a:solidFill>
              </a:rPr>
              <a:t> your members to take action!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1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503290" y="5804006"/>
            <a:ext cx="9371791" cy="77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3300"/>
                </a:solidFill>
                <a:hlinkClick r:id="rId3"/>
              </a:rPr>
              <a:t>Elks Pre-Orientation Video</a:t>
            </a:r>
            <a:endParaRPr lang="en-US" sz="4400" b="1" dirty="0">
              <a:solidFill>
                <a:srgbClr val="FF33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2662" y="508390"/>
            <a:ext cx="10515600" cy="7481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Share the </a:t>
            </a:r>
            <a:r>
              <a:rPr lang="en-US" dirty="0">
                <a:solidFill>
                  <a:srgbClr val="FF3300"/>
                </a:solidFill>
              </a:rPr>
              <a:t>BENEFITS</a:t>
            </a:r>
            <a:r>
              <a:rPr lang="en-US" dirty="0"/>
              <a:t> of Joining</a:t>
            </a:r>
          </a:p>
        </p:txBody>
      </p:sp>
      <p:pic>
        <p:nvPicPr>
          <p:cNvPr id="2" name="Online Media 1" title="Pre Orientation Video">
            <a:hlinkClick r:id="" action="ppaction://media"/>
            <a:extLst>
              <a:ext uri="{FF2B5EF4-FFF2-40B4-BE49-F238E27FC236}">
                <a16:creationId xmlns:a16="http://schemas.microsoft.com/office/drawing/2014/main" id="{CB3DBD43-DC5B-482A-806D-1A61D8B511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6839" y="192024"/>
            <a:ext cx="11529505" cy="65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34" t="423" r="1735" b="4162"/>
          <a:stretch/>
        </p:blipFill>
        <p:spPr>
          <a:xfrm>
            <a:off x="4186989" y="0"/>
            <a:ext cx="5720157" cy="6921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2214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rgbClr val="FFC000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New </a:t>
            </a:r>
            <a:r>
              <a:rPr lang="en-US" dirty="0" err="1"/>
              <a:t>GER</a:t>
            </a:r>
            <a:r>
              <a:rPr lang="en-US" dirty="0"/>
              <a:t> </a:t>
            </a:r>
          </a:p>
          <a:p>
            <a:pPr algn="l"/>
            <a:r>
              <a:rPr lang="en-US" dirty="0">
                <a:solidFill>
                  <a:srgbClr val="FF3300"/>
                </a:solidFill>
              </a:rPr>
              <a:t>WELCOME </a:t>
            </a:r>
          </a:p>
          <a:p>
            <a:pPr algn="l"/>
            <a:r>
              <a:rPr lang="en-US" dirty="0"/>
              <a:t>Greeting</a:t>
            </a:r>
          </a:p>
        </p:txBody>
      </p:sp>
    </p:spTree>
    <p:extLst>
      <p:ext uri="{BB962C8B-B14F-4D97-AF65-F5344CB8AC3E}">
        <p14:creationId xmlns:p14="http://schemas.microsoft.com/office/powerpoint/2010/main" val="3538486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11-BillingProgramMustDos CWS-10-20-2023.pptx" id="{785FE33B-6D3A-4978-B85A-182966F492D4}" vid="{39F70BC0-CC98-410B-A752-648DEFB973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9911</TotalTime>
  <Words>685</Words>
  <Application>Microsoft Office PowerPoint</Application>
  <PresentationFormat>Widescreen</PresentationFormat>
  <Paragraphs>111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Franklin Gothic Book</vt:lpstr>
      <vt:lpstr>Office Theme</vt:lpstr>
      <vt:lpstr>Elks Marketing and Membership 2024-2025</vt:lpstr>
      <vt:lpstr>Tackling DELINQUENCY and Maximizing Membership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Phone Calls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G/L Optional Billing Program</dc:title>
  <dc:creator>Joyce Powell</dc:creator>
  <cp:lastModifiedBy>Frank Springer</cp:lastModifiedBy>
  <cp:revision>210</cp:revision>
  <cp:lastPrinted>2024-09-12T20:19:57Z</cp:lastPrinted>
  <dcterms:created xsi:type="dcterms:W3CDTF">2020-07-21T19:21:55Z</dcterms:created>
  <dcterms:modified xsi:type="dcterms:W3CDTF">2024-10-16T17:16:25Z</dcterms:modified>
</cp:coreProperties>
</file>